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Quicksand" panose="020B0604020202020204" charset="0"/>
      <p:regular r:id="rId33"/>
      <p:bold r:id="rId34"/>
    </p:embeddedFont>
    <p:embeddedFont>
      <p:font typeface="Handle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pt-BR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‹nº›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www.box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://www.box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054900" y="1430375"/>
            <a:ext cx="60078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30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SISTEMA ELETRÔNICO BASEADO EM</a:t>
            </a:r>
            <a:r>
              <a:rPr lang="pt-BR" sz="240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400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ANDROID E ARDUÍNO</a:t>
            </a:r>
            <a:r>
              <a:rPr lang="pt-BR" sz="3600"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6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PARA AUXÍLIO A PESSOAS COM</a:t>
            </a:r>
            <a:r>
              <a:rPr lang="pt-BR" sz="36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pt-BR" sz="4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DEFICIÊNCIA VISUAL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919000" y="4281925"/>
            <a:ext cx="38373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800" b="1">
                <a:latin typeface="Quicksand"/>
                <a:ea typeface="Quicksand"/>
                <a:cs typeface="Quicksand"/>
                <a:sym typeface="Quicksand"/>
              </a:rPr>
              <a:t>Guilherme Galdino Siqueira</a:t>
            </a:r>
          </a:p>
        </p:txBody>
      </p:sp>
      <p:pic>
        <p:nvPicPr>
          <p:cNvPr id="56" name="Shape 56" descr="touchscreen-smartphone-2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57350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 descr="Arduino-1024x1024.png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49325" y="1125574"/>
            <a:ext cx="733498" cy="7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 descr="MetroUI_OS_Android.png"/>
          <p:cNvPicPr preferRelativeResize="0"/>
          <p:nvPr/>
        </p:nvPicPr>
        <p:blipFill>
          <a:blip r:embed="rId5">
            <a:alphaModFix amt="70000"/>
          </a:blip>
          <a:srcRect l="30584"/>
          <a:stretch>
            <a:fillRect/>
          </a:stretch>
        </p:blipFill>
        <p:spPr>
          <a:xfrm>
            <a:off x="-1391" y="2108475"/>
            <a:ext cx="691849" cy="99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user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25" y="-25125"/>
            <a:ext cx="996674" cy="99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 descr="blind-icon-vector-id165645848"/>
          <p:cNvPicPr preferRelativeResize="0"/>
          <p:nvPr/>
        </p:nvPicPr>
        <p:blipFill rotWithShape="1">
          <a:blip r:embed="rId7">
            <a:alphaModFix amt="50000"/>
          </a:blip>
          <a:srcRect l="4620" r="51724" b="54435"/>
          <a:stretch/>
        </p:blipFill>
        <p:spPr>
          <a:xfrm>
            <a:off x="-6917" y="4421038"/>
            <a:ext cx="688050" cy="71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icon-listen.png"/>
          <p:cNvPicPr preferRelativeResize="0"/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942975" y="883800"/>
            <a:ext cx="76210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bluetooth-256.png"/>
          <p:cNvPicPr preferRelativeResize="0"/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685800" y="1879875"/>
            <a:ext cx="996675" cy="9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no-image-icon-1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140" y="3187277"/>
            <a:ext cx="1219200" cy="96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 descr="google512x512.png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914400" y="4293525"/>
            <a:ext cx="869025" cy="8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nexus2cee_talkbacknew.png"/>
          <p:cNvPicPr preferRelativeResize="0"/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238250" y="-38200"/>
            <a:ext cx="762099" cy="76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text-xxl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ACABAMENTO...</a:t>
            </a:r>
          </a:p>
          <a:p>
            <a:pPr lvl="0">
              <a:spcBef>
                <a:spcPts val="0"/>
              </a:spcBef>
              <a:buNone/>
            </a:pPr>
            <a:r>
              <a:rPr lang="PT-BR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Adaptação textual</a:t>
            </a:r>
          </a:p>
          <a:p>
            <a:pPr lvl="0">
              <a:spcBef>
                <a:spcPts val="0"/>
              </a:spcBef>
              <a:buNone/>
            </a:pPr>
            <a:r>
              <a:rPr lang="PT-BR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Tradução de rótulos</a:t>
            </a:r>
          </a:p>
          <a:p>
            <a:pPr lvl="0">
              <a:spcBef>
                <a:spcPts val="0"/>
              </a:spcBef>
              <a:buNone/>
            </a:pPr>
            <a:r>
              <a:rPr lang="PT-BR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Captura e exibição de resultados</a:t>
            </a:r>
          </a:p>
          <a:p>
            <a:pPr lvl="0">
              <a:spcBef>
                <a:spcPts val="0"/>
              </a:spcBef>
              <a:buNone/>
            </a:pPr>
            <a:r>
              <a:rPr lang="PT-BR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Opções de reconhecimento</a:t>
            </a:r>
          </a:p>
          <a:p>
            <a:pPr lvl="0">
              <a:spcBef>
                <a:spcPts val="0"/>
              </a:spcBef>
              <a:buNone/>
            </a:pPr>
            <a:r>
              <a:rPr lang="PT-BR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Registro de descrições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10</a:t>
            </a:fld>
            <a:endParaRPr lang="pt-BR"/>
          </a:p>
        </p:txBody>
      </p:sp>
      <p:sp>
        <p:nvSpPr>
          <p:cNvPr id="160" name="Shape 160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975" y="547523"/>
            <a:ext cx="1318474" cy="21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702" y="1075725"/>
            <a:ext cx="1146524" cy="19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100" y="3097975"/>
            <a:ext cx="4260000" cy="1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images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4998" y="2096450"/>
            <a:ext cx="1323424" cy="70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 descr="Arduino-1024x1024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INSTALAÇÃO ELÉTRICA.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Arduíno UNO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Módulo Bluetooth HC-05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Sensor ultrassônico HC-SR04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11</a:t>
            </a:fld>
            <a:endParaRPr lang="pt-BR"/>
          </a:p>
        </p:txBody>
      </p:sp>
      <p:sp>
        <p:nvSpPr>
          <p:cNvPr id="175" name="Shape 175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563" y="1017588"/>
            <a:ext cx="5238211" cy="31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 descr="statistic-icon-0.png"/>
          <p:cNvPicPr preferRelativeResize="0"/>
          <p:nvPr/>
        </p:nvPicPr>
        <p:blipFill rotWithShape="1">
          <a:blip r:embed="rId3">
            <a:alphaModFix amt="10000"/>
          </a:blip>
          <a:srcRect t="7169" b="4864"/>
          <a:stretch/>
        </p:blipFill>
        <p:spPr>
          <a:xfrm>
            <a:off x="0" y="0"/>
            <a:ext cx="5847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DETECTOR DE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OBSTÁCULOS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12</a:t>
            </a:fld>
            <a:endParaRPr lang="pt-BR"/>
          </a:p>
        </p:txBody>
      </p:sp>
      <p:sp>
        <p:nvSpPr>
          <p:cNvPr id="187" name="Shape 187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90" name="Shape 190"/>
          <p:cNvGrpSpPr/>
          <p:nvPr/>
        </p:nvGrpSpPr>
        <p:grpSpPr>
          <a:xfrm>
            <a:off x="3420850" y="462925"/>
            <a:ext cx="5479200" cy="3549050"/>
            <a:chOff x="3420850" y="462925"/>
            <a:chExt cx="5479200" cy="354905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l="4397" t="15830" b="2060"/>
            <a:stretch/>
          </p:blipFill>
          <p:spPr>
            <a:xfrm>
              <a:off x="3420850" y="462925"/>
              <a:ext cx="5479200" cy="30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4153475" y="3201975"/>
              <a:ext cx="1195800" cy="81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l="16742" t="14801" r="16528" b="17916"/>
          <a:stretch/>
        </p:blipFill>
        <p:spPr>
          <a:xfrm>
            <a:off x="502700" y="2148550"/>
            <a:ext cx="4722374" cy="27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 descr="42210441-Calculus-law-theory-and-mathematical-formula-equation-doodle-handwriting-icon-in-white-isolated-back-Stock-Vector.jp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2" y="0"/>
            <a:ext cx="506832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74400" cy="8154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376600" cy="11364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DETECTOR DE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OBSTÁCULOS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13</a:t>
            </a:fld>
            <a:endParaRPr lang="pt-BR"/>
          </a:p>
        </p:txBody>
      </p:sp>
      <p:sp>
        <p:nvSpPr>
          <p:cNvPr id="202" name="Shape 202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l="42895" t="60610" r="28476" b="28249"/>
          <a:stretch/>
        </p:blipFill>
        <p:spPr>
          <a:xfrm>
            <a:off x="3263175" y="4263975"/>
            <a:ext cx="261764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l="20878" t="26540" r="10600" b="44893"/>
          <a:stretch/>
        </p:blipFill>
        <p:spPr>
          <a:xfrm>
            <a:off x="452900" y="2230800"/>
            <a:ext cx="8095749" cy="1897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3519950" y="2914000"/>
            <a:ext cx="1299000" cy="148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3364100" y="4018050"/>
            <a:ext cx="181800" cy="36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209" name="Shape 209"/>
          <p:cNvPicPr preferRelativeResize="0"/>
          <p:nvPr/>
        </p:nvPicPr>
        <p:blipFill rotWithShape="1">
          <a:blip r:embed="rId6">
            <a:alphaModFix/>
          </a:blip>
          <a:srcRect l="20988" t="36860" r="14925" b="39456"/>
          <a:stretch/>
        </p:blipFill>
        <p:spPr>
          <a:xfrm>
            <a:off x="2688375" y="941523"/>
            <a:ext cx="5860276" cy="1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 descr="statistic-icon-0.png"/>
          <p:cNvPicPr preferRelativeResize="0"/>
          <p:nvPr/>
        </p:nvPicPr>
        <p:blipFill rotWithShape="1">
          <a:blip r:embed="rId3">
            <a:alphaModFix amt="10000"/>
          </a:blip>
          <a:srcRect t="7169" b="4864"/>
          <a:stretch/>
        </p:blipFill>
        <p:spPr>
          <a:xfrm>
            <a:off x="0" y="0"/>
            <a:ext cx="5847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DETECTOR DE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OBSTÁCULOS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14</a:t>
            </a:fld>
            <a:endParaRPr lang="pt-BR"/>
          </a:p>
        </p:txBody>
      </p:sp>
      <p:sp>
        <p:nvSpPr>
          <p:cNvPr id="217" name="Shape 217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l="5389" t="12755" r="16381"/>
          <a:stretch/>
        </p:blipFill>
        <p:spPr>
          <a:xfrm>
            <a:off x="2470693" y="285400"/>
            <a:ext cx="6376481" cy="43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 descr="circuit-print-for-electronic-products_318-50881.jp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DETECTOR DE OBSTÁCULOS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15</a:t>
            </a:fld>
            <a:endParaRPr lang="pt-BR"/>
          </a:p>
        </p:txBody>
      </p:sp>
      <p:sp>
        <p:nvSpPr>
          <p:cNvPr id="230" name="Shape 230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225" y="445025"/>
            <a:ext cx="3304277" cy="42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l="58279" t="50844" r="26404" b="8141"/>
          <a:stretch/>
        </p:blipFill>
        <p:spPr>
          <a:xfrm>
            <a:off x="2971800" y="1898666"/>
            <a:ext cx="1687300" cy="28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Shape 239"/>
          <p:cNvGrpSpPr/>
          <p:nvPr/>
        </p:nvGrpSpPr>
        <p:grpSpPr>
          <a:xfrm>
            <a:off x="13163" y="1784"/>
            <a:ext cx="4969591" cy="5055202"/>
            <a:chOff x="7514500" y="332650"/>
            <a:chExt cx="1583227" cy="1610449"/>
          </a:xfrm>
        </p:grpSpPr>
        <p:pic>
          <p:nvPicPr>
            <p:cNvPr id="240" name="Shape 240" descr="5a0ed34c16f52278a82def69423f9793.jpg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8129327" y="504099"/>
              <a:ext cx="968399" cy="75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241" descr="4150.gif"/>
            <p:cNvPicPr preferRelativeResize="0"/>
            <p:nvPr/>
          </p:nvPicPr>
          <p:blipFill>
            <a:blip r:embed="rId4">
              <a:alphaModFix amt="10000"/>
            </a:blip>
            <a:stretch>
              <a:fillRect/>
            </a:stretch>
          </p:blipFill>
          <p:spPr>
            <a:xfrm>
              <a:off x="7604100" y="995230"/>
              <a:ext cx="968400" cy="685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Shape 242" descr="th"/>
            <p:cNvPicPr preferRelativeResize="0"/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>
              <a:off x="7514500" y="332650"/>
              <a:ext cx="753200" cy="75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Shape 243" descr="c23fb1080fcf419d338dda03daffe511.jpg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8362800" y="1257150"/>
              <a:ext cx="685949" cy="685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  <p:sp>
        <p:nvSpPr>
          <p:cNvPr id="247" name="Shape 247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850" y="971550"/>
            <a:ext cx="7264924" cy="38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 descr="f5e9ccdb537663bd4216c19d75dbf0c6.jp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7943" y="0"/>
            <a:ext cx="5169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17</a:t>
            </a:fld>
            <a:endParaRPr lang="pt-BR"/>
          </a:p>
        </p:txBody>
      </p:sp>
      <p:sp>
        <p:nvSpPr>
          <p:cNvPr id="259" name="Shape 259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920" y="166350"/>
            <a:ext cx="60762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 descr="computer-icon-27.gif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56499" y="-54700"/>
            <a:ext cx="5198200" cy="51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18</a:t>
            </a:fld>
            <a:endParaRPr lang="pt-BR"/>
          </a:p>
        </p:txBody>
      </p:sp>
      <p:sp>
        <p:nvSpPr>
          <p:cNvPr id="271" name="Shape 271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047" y="166350"/>
            <a:ext cx="6338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 descr="computer-icon-27.gif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56499" y="-54700"/>
            <a:ext cx="5198200" cy="51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19</a:t>
            </a:fld>
            <a:endParaRPr lang="pt-BR"/>
          </a:p>
        </p:txBody>
      </p:sp>
      <p:sp>
        <p:nvSpPr>
          <p:cNvPr id="283" name="Shape 283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047" y="166350"/>
            <a:ext cx="6338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 descr="Summary_icon-300x300.jpg"/>
          <p:cNvPicPr preferRelativeResize="0"/>
          <p:nvPr/>
        </p:nvPicPr>
        <p:blipFill rotWithShape="1">
          <a:blip r:embed="rId3">
            <a:alphaModFix amt="5000"/>
          </a:blip>
          <a:srcRect l="13964" r="14607"/>
          <a:stretch/>
        </p:blipFill>
        <p:spPr>
          <a:xfrm>
            <a:off x="0" y="1091200"/>
            <a:ext cx="4000500" cy="38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SUMÁRIO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540300" y="1304875"/>
            <a:ext cx="7932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Font typeface="Handlee"/>
              <a:buChar char="➔"/>
            </a:pPr>
            <a:r>
              <a:rPr lang="PT-BR" sz="2400" dirty="0">
                <a:solidFill>
                  <a:srgbClr val="B45F06"/>
                </a:solidFill>
                <a:latin typeface="Handlee"/>
                <a:ea typeface="Handlee"/>
                <a:cs typeface="Handlee"/>
                <a:sym typeface="Handlee"/>
              </a:rPr>
              <a:t>Introdução .................................................................................. 3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Font typeface="Handlee"/>
              <a:buChar char="➔"/>
            </a:pPr>
            <a:r>
              <a:rPr lang="PT-BR" sz="2400" dirty="0">
                <a:solidFill>
                  <a:srgbClr val="B45F06"/>
                </a:solidFill>
                <a:latin typeface="Handlee"/>
                <a:ea typeface="Handlee"/>
                <a:cs typeface="Handlee"/>
                <a:sym typeface="Handlee"/>
              </a:rPr>
              <a:t>Objetivos .................................................................................... 5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Font typeface="Handlee"/>
              <a:buChar char="➔"/>
            </a:pPr>
            <a:r>
              <a:rPr lang="PT-BR" sz="2400" dirty="0">
                <a:solidFill>
                  <a:srgbClr val="B45F06"/>
                </a:solidFill>
                <a:latin typeface="Handlee"/>
                <a:ea typeface="Handlee"/>
                <a:cs typeface="Handlee"/>
                <a:sym typeface="Handlee"/>
              </a:rPr>
              <a:t>Desenvolvimento ...................................................................... 6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Font typeface="Handlee"/>
              <a:buChar char="➔"/>
            </a:pPr>
            <a:r>
              <a:rPr lang="PT-BR" sz="2400" dirty="0">
                <a:solidFill>
                  <a:srgbClr val="B45F06"/>
                </a:solidFill>
                <a:latin typeface="Handlee"/>
                <a:ea typeface="Handlee"/>
                <a:cs typeface="Handlee"/>
                <a:sym typeface="Handlee"/>
              </a:rPr>
              <a:t>Resultados ................................................................................ 14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buClr>
                <a:srgbClr val="B45F06"/>
              </a:buClr>
              <a:buSzPct val="100000"/>
              <a:buFont typeface="Handlee"/>
              <a:buChar char="➔"/>
            </a:pPr>
            <a:r>
              <a:rPr lang="PT-BR" sz="2400" dirty="0">
                <a:solidFill>
                  <a:srgbClr val="B45F06"/>
                </a:solidFill>
                <a:latin typeface="Handlee"/>
                <a:ea typeface="Handlee"/>
                <a:cs typeface="Handlee"/>
                <a:sym typeface="Handlee"/>
              </a:rPr>
              <a:t>Conclusão ................................................................................ 29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2</a:t>
            </a:fld>
            <a:endParaRPr lang="pt-BR"/>
          </a:p>
        </p:txBody>
      </p:sp>
      <p:pic>
        <p:nvPicPr>
          <p:cNvPr id="74" name="Shape 74" descr="key-topic-icon.png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000499" y="0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 descr="question-icon-20.gif"/>
          <p:cNvPicPr preferRelativeResize="0"/>
          <p:nvPr/>
        </p:nvPicPr>
        <p:blipFill rotWithShape="1">
          <a:blip r:embed="rId3">
            <a:alphaModFix amt="10000"/>
          </a:blip>
          <a:srcRect l="15755" t="15754" r="16245" b="15747"/>
          <a:stretch/>
        </p:blipFill>
        <p:spPr>
          <a:xfrm>
            <a:off x="0" y="0"/>
            <a:ext cx="5105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20</a:t>
            </a:fld>
            <a:endParaRPr lang="pt-BR"/>
          </a:p>
        </p:txBody>
      </p:sp>
      <p:sp>
        <p:nvSpPr>
          <p:cNvPr id="295" name="Shape 295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8" name="Shape 298" descr="gol_quadrado_socado.jpg"/>
          <p:cNvPicPr preferRelativeResize="0"/>
          <p:nvPr/>
        </p:nvPicPr>
        <p:blipFill rotWithShape="1">
          <a:blip r:embed="rId4">
            <a:alphaModFix/>
          </a:blip>
          <a:srcRect l="6426" t="33784" r="48379" b="28425"/>
          <a:stretch/>
        </p:blipFill>
        <p:spPr>
          <a:xfrm rot="-326838" flipH="1">
            <a:off x="7295806" y="3687147"/>
            <a:ext cx="1461688" cy="91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047" y="166350"/>
            <a:ext cx="6338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 descr="Goltraseira.jpg"/>
          <p:cNvPicPr preferRelativeResize="0"/>
          <p:nvPr/>
        </p:nvPicPr>
        <p:blipFill rotWithShape="1">
          <a:blip r:embed="rId6">
            <a:alphaModFix/>
          </a:blip>
          <a:srcRect l="49349" t="30207" r="4194" b="31594"/>
          <a:stretch/>
        </p:blipFill>
        <p:spPr>
          <a:xfrm rot="-337290">
            <a:off x="2681684" y="3665447"/>
            <a:ext cx="1357455" cy="83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 descr="tag_icon.jp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191000" y="-682500"/>
            <a:ext cx="6130899" cy="6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18600" cy="3416400"/>
          </a:xfrm>
          <a:prstGeom prst="rect">
            <a:avLst/>
          </a:prstGeom>
          <a:solidFill>
            <a:srgbClr val="FFFE00">
              <a:alpha val="21630"/>
            </a:srgbClr>
          </a:solidFill>
          <a:ln w="952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HP 15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Simply perfect.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Processing </a:t>
            </a:r>
            <a:r>
              <a:rPr lang="pt-BR" sz="1700" b="1">
                <a:solidFill>
                  <a:srgbClr val="FF0000"/>
                </a:solidFill>
                <a:latin typeface="Handlee"/>
                <a:ea typeface="Handlee"/>
                <a:cs typeface="Handlee"/>
                <a:sym typeface="Handlee"/>
              </a:rPr>
              <a:t>powe</a:t>
            </a: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Do it all at </a:t>
            </a:r>
            <a:r>
              <a:rPr lang="pt-BR" sz="1700" b="1">
                <a:solidFill>
                  <a:srgbClr val="FF0000"/>
                </a:solidFill>
                <a:latin typeface="Handlee"/>
                <a:ea typeface="Handlee"/>
                <a:cs typeface="Handlee"/>
                <a:sym typeface="Handlee"/>
              </a:rPr>
              <a:t>impress peeds</a:t>
            </a: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with a next-generation AMD processor.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Free 25GB lifetime cloud storage from Box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Get your files from any Internet-connected device.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HP True Vision HD Webcam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Capture all the details with vibrant clarity, even in low light.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See disclaimers on product box. For complete details and terms of use, including cancellation policies, visit the website at </a:t>
            </a:r>
            <a:r>
              <a:rPr lang="pt-BR" sz="1700" b="1" u="sng">
                <a:solidFill>
                  <a:schemeClr val="hlink"/>
                </a:solidFill>
                <a:latin typeface="Handlee"/>
                <a:ea typeface="Handlee"/>
                <a:cs typeface="Handlee"/>
                <a:sym typeface="Handlee"/>
                <a:hlinkClick r:id="rId4"/>
              </a:rPr>
              <a:t>www.box.com</a:t>
            </a:r>
            <a:r>
              <a:rPr lang="pt-BR" sz="1700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Internet service required and not included.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21</a:t>
            </a:fld>
            <a:endParaRPr lang="pt-BR"/>
          </a:p>
        </p:txBody>
      </p:sp>
      <p:sp>
        <p:nvSpPr>
          <p:cNvPr id="309" name="Shape 309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 l="5734" t="36507" r="56288"/>
          <a:stretch/>
        </p:blipFill>
        <p:spPr>
          <a:xfrm>
            <a:off x="5832300" y="1152475"/>
            <a:ext cx="29999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4355332" y="775069"/>
            <a:ext cx="137258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1800" b="1" dirty="0">
                <a:solidFill>
                  <a:srgbClr val="FFC000"/>
                </a:solidFill>
                <a:latin typeface="Quicksand"/>
              </a:rPr>
              <a:t>1024x768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 descr="tag_icon.jp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191000" y="-682500"/>
            <a:ext cx="6130899" cy="6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 dirty="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17400" cy="3416400"/>
          </a:xfrm>
          <a:prstGeom prst="rect">
            <a:avLst/>
          </a:prstGeom>
          <a:solidFill>
            <a:srgbClr val="00FF00">
              <a:alpha val="22020"/>
            </a:srgbClr>
          </a:solidFill>
          <a:ln w="952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HP 15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Simply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perfect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.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Processing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power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Do it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all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impressive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Speeds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with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a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next-generation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AMD processor.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Free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25GB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lifetime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cloud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>
                <a:solidFill>
                  <a:srgbClr val="FF0000"/>
                </a:solidFill>
                <a:latin typeface="Handlee"/>
                <a:ea typeface="Handlee"/>
                <a:cs typeface="Handlee"/>
                <a:sym typeface="Handlee"/>
              </a:rPr>
              <a:t>00X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storage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from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Box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Get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your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files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from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any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Internet-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connected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device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.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HP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TrueVision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HD Webcam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Capture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all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the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details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with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vibrant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clarity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,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even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in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low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light. </a:t>
            </a:r>
            <a:endParaRPr lang="pt-BR" sz="1700" b="1">
              <a:solidFill>
                <a:srgbClr val="666666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See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disclaimers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on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product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box. For complete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details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and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terms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of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use,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including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cancellation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policies,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visit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the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website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u="sng" dirty="0">
                <a:solidFill>
                  <a:schemeClr val="accent5"/>
                </a:solidFill>
                <a:latin typeface="Handlee"/>
                <a:ea typeface="Handlee"/>
                <a:cs typeface="Handlee"/>
                <a:sym typeface="Handlee"/>
                <a:hlinkClick r:id="rId4"/>
              </a:rPr>
              <a:t>www.box.com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, Internet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service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required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and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not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PT-BR" sz="1700" b="1" dirty="0" err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included</a:t>
            </a:r>
            <a:r>
              <a:rPr lang="PT-BR" sz="1700" b="1" dirty="0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.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22</a:t>
            </a:fld>
            <a:endParaRPr lang="pt-BR"/>
          </a:p>
        </p:txBody>
      </p:sp>
      <p:sp>
        <p:nvSpPr>
          <p:cNvPr id="321" name="Shape 321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l="5734" t="36507" r="56288"/>
          <a:stretch/>
        </p:blipFill>
        <p:spPr>
          <a:xfrm>
            <a:off x="5832300" y="1152475"/>
            <a:ext cx="299999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301417" y="775069"/>
            <a:ext cx="1433064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1800" b="1" dirty="0">
                <a:solidFill>
                  <a:srgbClr val="92D050"/>
                </a:solidFill>
                <a:latin typeface="Quicksand"/>
              </a:rPr>
              <a:t>2560x1920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 descr="cross-icon-47224.png"/>
          <p:cNvPicPr preferRelativeResize="0"/>
          <p:nvPr/>
        </p:nvPicPr>
        <p:blipFill rotWithShape="1">
          <a:blip r:embed="rId3">
            <a:alphaModFix amt="10000"/>
          </a:blip>
          <a:srcRect l="21623"/>
          <a:stretch/>
        </p:blipFill>
        <p:spPr>
          <a:xfrm>
            <a:off x="-6075" y="0"/>
            <a:ext cx="40311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23</a:t>
            </a:fld>
            <a:endParaRPr lang="pt-BR"/>
          </a:p>
        </p:txBody>
      </p:sp>
      <p:sp>
        <p:nvSpPr>
          <p:cNvPr id="332" name="Shape 332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4">
            <a:alphaModFix/>
          </a:blip>
          <a:srcRect b="8424"/>
          <a:stretch/>
        </p:blipFill>
        <p:spPr>
          <a:xfrm>
            <a:off x="381000" y="1116924"/>
            <a:ext cx="8399299" cy="35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 descr="icon175x175.jpe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50"/>
            <a:ext cx="51432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24</a:t>
            </a:fld>
            <a:endParaRPr lang="pt-BR"/>
          </a:p>
        </p:txBody>
      </p:sp>
      <p:sp>
        <p:nvSpPr>
          <p:cNvPr id="344" name="Shape 344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150" y="348125"/>
            <a:ext cx="5080774" cy="43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 descr="failure-icon-29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5" y="0"/>
            <a:ext cx="455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25</a:t>
            </a:fld>
            <a:endParaRPr lang="pt-BR"/>
          </a:p>
        </p:txBody>
      </p:sp>
      <p:sp>
        <p:nvSpPr>
          <p:cNvPr id="356" name="Shape 356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50" y="126100"/>
            <a:ext cx="5018674" cy="4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 descr="failure-icon-29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5" y="0"/>
            <a:ext cx="455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26</a:t>
            </a:fld>
            <a:endParaRPr lang="pt-BR"/>
          </a:p>
        </p:txBody>
      </p:sp>
      <p:sp>
        <p:nvSpPr>
          <p:cNvPr id="368" name="Shape 368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425" y="744724"/>
            <a:ext cx="7238225" cy="418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 descr="text-xxl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27</a:t>
            </a:fld>
            <a:endParaRPr lang="pt-BR"/>
          </a:p>
        </p:txBody>
      </p:sp>
      <p:sp>
        <p:nvSpPr>
          <p:cNvPr id="380" name="Shape 380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5" y="1064050"/>
            <a:ext cx="8884174" cy="34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 descr="statistic-icon-0.png"/>
          <p:cNvPicPr preferRelativeResize="0"/>
          <p:nvPr/>
        </p:nvPicPr>
        <p:blipFill rotWithShape="1">
          <a:blip r:embed="rId3">
            <a:alphaModFix amt="10000"/>
          </a:blip>
          <a:srcRect t="7169" b="4864"/>
          <a:stretch/>
        </p:blipFill>
        <p:spPr>
          <a:xfrm>
            <a:off x="0" y="0"/>
            <a:ext cx="5847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RESULTADOS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28</a:t>
            </a:fld>
            <a:endParaRPr lang="pt-BR"/>
          </a:p>
        </p:txBody>
      </p:sp>
      <p:sp>
        <p:nvSpPr>
          <p:cNvPr id="392" name="Shape 392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6527100" y="3289675"/>
            <a:ext cx="524400" cy="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244" y="1037925"/>
            <a:ext cx="6099507" cy="36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 descr="1461936263_check-circle-outline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5056825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29</a:t>
            </a:fld>
            <a:endParaRPr lang="pt-BR"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FALHAS E ACERTOS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SUGESTÕES DE POTENCIAIS USUÁRIOS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TRABALHOS FUTUROS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android-wallpaper5_2560x1600_1.jpg"/>
          <p:cNvPicPr preferRelativeResize="0"/>
          <p:nvPr/>
        </p:nvPicPr>
        <p:blipFill rotWithShape="1">
          <a:blip r:embed="rId3">
            <a:alphaModFix amt="20000"/>
          </a:blip>
          <a:srcRect l="12054" t="5145" r="10576" b="5529"/>
          <a:stretch/>
        </p:blipFill>
        <p:spPr>
          <a:xfrm>
            <a:off x="6005975" y="549999"/>
            <a:ext cx="2545725" cy="29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828800" lvl="0" indent="45720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MERCADO DE APLICATIVOS MÓVEIS EM ASCENSÃO</a:t>
            </a:r>
          </a:p>
          <a:p>
            <a:pPr marL="1828800" lvl="0" indent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PESSOAS COM DEFICIÊNCIA ENFRENTAM BARREIRAS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TECNOLOGIA NÃO PREENCHE LACUNA DE INCLUSÃO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TENTATIVA DE APLICAR CONHECIMENTO AO PROBLEMA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3</a:t>
            </a:fld>
            <a:endParaRPr lang="pt-BR"/>
          </a:p>
        </p:txBody>
      </p:sp>
      <p:pic>
        <p:nvPicPr>
          <p:cNvPr id="83" name="Shape 83" descr="56-512.png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04800" y="288300"/>
            <a:ext cx="4721849" cy="472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 descr="exclusão-social.jpg"/>
          <p:cNvPicPr preferRelativeResize="0"/>
          <p:nvPr/>
        </p:nvPicPr>
        <p:blipFill rotWithShape="1">
          <a:blip r:embed="rId5">
            <a:alphaModFix/>
          </a:blip>
          <a:srcRect t="17722"/>
          <a:stretch/>
        </p:blipFill>
        <p:spPr>
          <a:xfrm>
            <a:off x="6598275" y="3610999"/>
            <a:ext cx="2545724" cy="11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 descr="solucion-al-problema.jpg"/>
          <p:cNvPicPr preferRelativeResize="0"/>
          <p:nvPr/>
        </p:nvPicPr>
        <p:blipFill rotWithShape="1">
          <a:blip r:embed="rId6">
            <a:alphaModFix/>
          </a:blip>
          <a:srcRect l="7313" t="5651" r="7551"/>
          <a:stretch/>
        </p:blipFill>
        <p:spPr>
          <a:xfrm>
            <a:off x="4633525" y="3208350"/>
            <a:ext cx="2117150" cy="17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esenho sem títu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5234053" cy="5190225"/>
          </a:xfrm>
          <a:prstGeom prst="rect">
            <a:avLst/>
          </a:prstGeom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 dirty="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OBRIGADO!</a:t>
            </a:r>
            <a:endParaRPr lang="pt-BR" sz="3000" dirty="0">
              <a:solidFill>
                <a:srgbClr val="3367D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30</a:t>
            </a:fld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ESTADO DA ARTE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4</a:t>
            </a:fld>
            <a:endParaRPr lang="pt-BR"/>
          </a:p>
        </p:txBody>
      </p:sp>
      <p:pic>
        <p:nvPicPr>
          <p:cNvPr id="93" name="Shape 93" descr="icon175x17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0" y="3189288"/>
            <a:ext cx="1555665" cy="15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eyesbanner1638X784-1140x3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25" y="3189288"/>
            <a:ext cx="6014394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 descr="C5BcMTA0iNuWJ5vitog7ql8cGnplKgswRy9assWfNaFr1DI0m1s2whNyh9UmvO7H7axQ0ygMNZilxLnZHaUZyQ=h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000" y="1065970"/>
            <a:ext cx="3585519" cy="174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200px-Webysther_20160310_-_Logo_USP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60" y="1685872"/>
            <a:ext cx="3071375" cy="12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ifba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0799" y="2509201"/>
            <a:ext cx="833575" cy="47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 descr="logo univali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9030" y="1685872"/>
            <a:ext cx="833569" cy="7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 descr="icon-listen.png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4952708" y="457200"/>
            <a:ext cx="4175100" cy="434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Arduino-1024x1024.png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OBJETIVOS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DETECÇÃO DE OBSTÁCULOS, DESCRIÇÃO DE IMAGENS E AUTONOMIA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783F0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5</a:t>
            </a:fld>
            <a:endParaRPr lang="pt-BR"/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60" y="1858963"/>
            <a:ext cx="4545403" cy="277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474" y="1648450"/>
            <a:ext cx="3426947" cy="3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ANTES DO INÍCIO DAS OBRAS, </a:t>
            </a:r>
          </a:p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b="1">
                <a:solidFill>
                  <a:srgbClr val="B45F06"/>
                </a:solidFill>
                <a:latin typeface="Quicksand"/>
                <a:ea typeface="Quicksand"/>
                <a:cs typeface="Quicksand"/>
                <a:sym typeface="Quicksand"/>
              </a:rPr>
              <a:t>O TERRENO DEVERIA SER PROPÍCIO À CONSTRUÇÃO.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6</a:t>
            </a:fld>
            <a:endParaRPr lang="pt-BR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537" y="1574097"/>
            <a:ext cx="5468924" cy="27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 descr="nexus2cee_talkbacknew.png"/>
          <p:cNvPicPr preferRelativeResize="0"/>
          <p:nvPr/>
        </p:nvPicPr>
        <p:blipFill rotWithShape="1">
          <a:blip r:embed="rId4">
            <a:alphaModFix amt="10000"/>
          </a:blip>
          <a:srcRect t="3157" b="3148"/>
          <a:stretch/>
        </p:blipFill>
        <p:spPr>
          <a:xfrm>
            <a:off x="-228600" y="19371"/>
            <a:ext cx="5468900" cy="512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 descr="website-design-2-xxl.png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90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7</a:t>
            </a:fld>
            <a:endParaRPr lang="pt-BR"/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658" y="445025"/>
            <a:ext cx="2492742" cy="41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FOI ENTÃO FEITO O ALICERCE...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Descrição embutida de elementos da tela...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CCCCCC"/>
                </a:solidFill>
                <a:latin typeface="Handlee"/>
                <a:ea typeface="Handlee"/>
                <a:cs typeface="Handlee"/>
                <a:sym typeface="Handlee"/>
              </a:rPr>
              <a:t>Nível mínimo de profundidade de menus…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CCCCCC"/>
                </a:solidFill>
                <a:latin typeface="Handlee"/>
                <a:ea typeface="Handlee"/>
                <a:cs typeface="Handlee"/>
                <a:sym typeface="Handlee"/>
              </a:rPr>
              <a:t>Tamanho máximo de componentes clicáveis...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CCCCCC"/>
                </a:solidFill>
                <a:latin typeface="Handlee"/>
                <a:ea typeface="Handlee"/>
                <a:cs typeface="Handlee"/>
                <a:sym typeface="Handlee"/>
              </a:rPr>
              <a:t>Cores fortes e contrastantes...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 descr="website-design-2-xxl.png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90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...E ERGUIDAS COLUNAS E PAREDES.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B45F0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B7B7B7"/>
                </a:solidFill>
                <a:latin typeface="Handlee"/>
                <a:ea typeface="Handlee"/>
                <a:cs typeface="Handlee"/>
                <a:sym typeface="Handlee"/>
              </a:rPr>
              <a:t>Descrição embutida de elementos da tela...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Nível mínimo de profundidade de menus…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Tamanho máximo de componentes clicáveis...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Cores fortes e contrastantes...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8</a:t>
            </a:fld>
            <a:endParaRPr lang="pt-BR"/>
          </a:p>
        </p:txBody>
      </p:sp>
      <p:grpSp>
        <p:nvGrpSpPr>
          <p:cNvPr id="136" name="Shape 136"/>
          <p:cNvGrpSpPr/>
          <p:nvPr/>
        </p:nvGrpSpPr>
        <p:grpSpPr>
          <a:xfrm>
            <a:off x="5236950" y="1342300"/>
            <a:ext cx="3463374" cy="2558924"/>
            <a:chOff x="5084550" y="1342300"/>
            <a:chExt cx="3463374" cy="2558924"/>
          </a:xfrm>
        </p:grpSpPr>
        <p:pic>
          <p:nvPicPr>
            <p:cNvPr id="137" name="Shape 137"/>
            <p:cNvPicPr preferRelativeResize="0"/>
            <p:nvPr/>
          </p:nvPicPr>
          <p:blipFill rotWithShape="1">
            <a:blip r:embed="rId4">
              <a:alphaModFix/>
            </a:blip>
            <a:srcRect l="8637" r="6931"/>
            <a:stretch/>
          </p:blipFill>
          <p:spPr>
            <a:xfrm>
              <a:off x="5084550" y="1342300"/>
              <a:ext cx="3463374" cy="2558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/>
            <p:nvPr/>
          </p:nvSpPr>
          <p:spPr>
            <a:xfrm>
              <a:off x="6462150" y="1750225"/>
              <a:ext cx="620100" cy="193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489750" y="3311075"/>
              <a:ext cx="605700" cy="15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527100" y="3289675"/>
              <a:ext cx="524400" cy="3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 descr="CloudPlatform_Logo-Lockup_CS6.jpg"/>
          <p:cNvPicPr preferRelativeResize="0"/>
          <p:nvPr/>
        </p:nvPicPr>
        <p:blipFill rotWithShape="1">
          <a:blip r:embed="rId3">
            <a:alphaModFix amt="10000"/>
          </a:blip>
          <a:srcRect t="10753" b="13246"/>
          <a:stretch/>
        </p:blipFill>
        <p:spPr>
          <a:xfrm>
            <a:off x="0" y="0"/>
            <a:ext cx="60158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3367D6"/>
                </a:solidFill>
                <a:latin typeface="Quicksand"/>
                <a:ea typeface="Quicksand"/>
                <a:cs typeface="Quicksand"/>
                <a:sym typeface="Quicksand"/>
              </a:rPr>
              <a:t>DESENVOLVIMENTO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38761D"/>
                </a:solidFill>
                <a:latin typeface="Quicksand"/>
                <a:ea typeface="Quicksand"/>
                <a:cs typeface="Quicksand"/>
                <a:sym typeface="Quicksand"/>
              </a:rPr>
              <a:t>E DEPOIS O TELHADO PARA COBRIR.</a:t>
            </a:r>
          </a:p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Cadastro no sistema...</a:t>
            </a:r>
          </a:p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Geração de chave de API....</a:t>
            </a:r>
          </a:p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Chamada dos pacotes...</a:t>
            </a:r>
          </a:p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Montagem da requisição...</a:t>
            </a:r>
          </a:p>
          <a:p>
            <a:pPr lv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Envio da imagem...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>
                <a:solidFill>
                  <a:srgbClr val="666666"/>
                </a:solidFill>
                <a:latin typeface="Handlee"/>
                <a:ea typeface="Handlee"/>
                <a:cs typeface="Handlee"/>
                <a:sym typeface="Handlee"/>
              </a:rPr>
              <a:t>Recebimento da descrição...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9</a:t>
            </a:fld>
            <a:endParaRPr lang="pt-BR"/>
          </a:p>
        </p:txBody>
      </p:sp>
      <p:sp>
        <p:nvSpPr>
          <p:cNvPr id="149" name="Shape 149"/>
          <p:cNvSpPr/>
          <p:nvPr/>
        </p:nvSpPr>
        <p:spPr>
          <a:xfrm>
            <a:off x="6462150" y="1750225"/>
            <a:ext cx="620100" cy="19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489750" y="3311075"/>
            <a:ext cx="605700" cy="15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 descr="Google-releases-Cloud-Vision-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949" y="1209324"/>
            <a:ext cx="4754674" cy="28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</Slides>
  <Notes>30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simple-light-2</vt:lpstr>
      <vt:lpstr>SISTEMA ELETRÔNICO BASEADO EM  ANDROID E ARDUÍNO  PARA AUXÍLIO A PESSOAS COM  DEFICIÊNCIA VISUAL</vt:lpstr>
      <vt:lpstr>SUMÁRIO</vt:lpstr>
      <vt:lpstr>INTRODUÇÃO</vt:lpstr>
      <vt:lpstr>INTRODUÇÃO</vt:lpstr>
      <vt:lpstr>OBJETIVOS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ELETRÔNICO BASEADO EM  ANDROID E ARDUÍNO  PARA AUXÍLIO A PESSOAS COM  DEFICIÊNCIA VISUAL</dc:title>
  <cp:revision>6</cp:revision>
  <dcterms:modified xsi:type="dcterms:W3CDTF">2016-11-15T19:20:51Z</dcterms:modified>
</cp:coreProperties>
</file>